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sldIdLst>
    <p:sldId id="256" r:id="rId2"/>
    <p:sldId id="272" r:id="rId3"/>
    <p:sldId id="267" r:id="rId4"/>
    <p:sldId id="268" r:id="rId5"/>
    <p:sldId id="269" r:id="rId6"/>
    <p:sldId id="270" r:id="rId7"/>
    <p:sldId id="271" r:id="rId8"/>
    <p:sldId id="273" r:id="rId9"/>
    <p:sldId id="257" r:id="rId10"/>
    <p:sldId id="258" r:id="rId11"/>
    <p:sldId id="274" r:id="rId12"/>
    <p:sldId id="275" r:id="rId13"/>
    <p:sldId id="276" r:id="rId14"/>
    <p:sldId id="277" r:id="rId15"/>
    <p:sldId id="259" r:id="rId16"/>
    <p:sldId id="278" r:id="rId17"/>
    <p:sldId id="280" r:id="rId18"/>
    <p:sldId id="260" r:id="rId19"/>
    <p:sldId id="261" r:id="rId20"/>
    <p:sldId id="262" r:id="rId21"/>
    <p:sldId id="292" r:id="rId22"/>
    <p:sldId id="293" r:id="rId23"/>
    <p:sldId id="285" r:id="rId24"/>
    <p:sldId id="286" r:id="rId25"/>
    <p:sldId id="287" r:id="rId26"/>
    <p:sldId id="288" r:id="rId27"/>
    <p:sldId id="289" r:id="rId28"/>
    <p:sldId id="290" r:id="rId29"/>
    <p:sldId id="291" r:id="rId30"/>
    <p:sldId id="265" r:id="rId31"/>
    <p:sldId id="294" r:id="rId32"/>
    <p:sldId id="295" r:id="rId33"/>
    <p:sldId id="296" r:id="rId34"/>
    <p:sldId id="297" r:id="rId35"/>
    <p:sldId id="298" r:id="rId36"/>
    <p:sldId id="299" r:id="rId37"/>
    <p:sldId id="300" r:id="rId38"/>
    <p:sldId id="301" r:id="rId39"/>
    <p:sldId id="302" r:id="rId40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Rockwell" pitchFamily="18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Rockwell" pitchFamily="18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Rockwell" pitchFamily="18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Rockwell" pitchFamily="18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Rockwell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Rockwell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Rockwell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Rockwell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Rockwell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67" d="100"/>
          <a:sy n="67" d="100"/>
        </p:scale>
        <p:origin x="-123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685800" y="1346947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685800" y="4282763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8"/>
          <p:cNvSpPr/>
          <p:nvPr/>
        </p:nvSpPr>
        <p:spPr>
          <a:xfrm>
            <a:off x="685800" y="1484779"/>
            <a:ext cx="7772400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9"/>
          <p:cNvGrpSpPr>
            <a:grpSpLocks noChangeAspect="1"/>
          </p:cNvGrpSpPr>
          <p:nvPr/>
        </p:nvGrpSpPr>
        <p:grpSpPr bwMode="auto">
          <a:xfrm>
            <a:off x="7234238" y="4106863"/>
            <a:ext cx="914400" cy="914400"/>
            <a:chOff x="9685338" y="4460675"/>
            <a:chExt cx="1080904" cy="1080902"/>
          </a:xfrm>
        </p:grpSpPr>
        <p:sp>
          <p:nvSpPr>
            <p:cNvPr id="8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11"/>
            <p:cNvSpPr>
              <a:spLocks noChangeArrowheads="1"/>
            </p:cNvSpPr>
            <p:nvPr/>
          </p:nvSpPr>
          <p:spPr bwMode="auto"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algn="ctr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593330" cy="3035808"/>
          </a:xfrm>
        </p:spPr>
        <p:txBody>
          <a:bodyPr>
            <a:noAutofit/>
          </a:bodyPr>
          <a:lstStyle>
            <a:lvl1pPr algn="l">
              <a:lnSpc>
                <a:spcPct val="80000"/>
              </a:lnSpc>
              <a:defRPr sz="6400" b="0" cap="all" baseline="0">
                <a:blipFill dpi="0" rotWithShape="1">
                  <a:blip r:embed="rId3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0" y="6272213"/>
            <a:ext cx="47450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43763" y="4227513"/>
            <a:ext cx="895350" cy="639762"/>
          </a:xfrm>
        </p:spPr>
        <p:txBody>
          <a:bodyPr/>
          <a:lstStyle>
            <a:lvl1pPr>
              <a:defRPr sz="2800"/>
            </a:lvl1pPr>
          </a:lstStyle>
          <a:p>
            <a:fld id="{597B8719-01C2-4EED-8B1D-D5763F34B2E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61555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DA27FB-2C37-47AF-840C-6FC1D1EBA55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46923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851538-79D3-40E9-9207-163997AF9FF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49136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C297BC-1949-4591-95F5-66EAFCCFBD9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73137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5" name="Group 7"/>
          <p:cNvGrpSpPr>
            <a:grpSpLocks noChangeAspect="1"/>
          </p:cNvGrpSpPr>
          <p:nvPr/>
        </p:nvGrpSpPr>
        <p:grpSpPr bwMode="auto">
          <a:xfrm>
            <a:off x="633413" y="2430463"/>
            <a:ext cx="914400" cy="914400"/>
            <a:chOff x="9685338" y="4460675"/>
            <a:chExt cx="1080904" cy="1080902"/>
          </a:xfrm>
        </p:grpSpPr>
        <p:sp>
          <p:nvSpPr>
            <p:cNvPr id="6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7" name="Oval 9"/>
            <p:cNvSpPr>
              <a:spLocks noChangeArrowheads="1"/>
            </p:cNvSpPr>
            <p:nvPr/>
          </p:nvSpPr>
          <p:spPr bwMode="auto"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algn="ctr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/>
          <a:lstStyle>
            <a:lvl1pPr>
              <a:lnSpc>
                <a:spcPct val="80000"/>
              </a:lnSpc>
              <a:defRPr sz="6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0" y="6272213"/>
            <a:ext cx="1982788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6713" y="6272213"/>
            <a:ext cx="4745037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6113" y="2508250"/>
            <a:ext cx="890587" cy="720725"/>
          </a:xfrm>
        </p:spPr>
        <p:txBody>
          <a:bodyPr/>
          <a:lstStyle>
            <a:lvl1pPr>
              <a:defRPr sz="2800"/>
            </a:lvl1pPr>
          </a:lstStyle>
          <a:p>
            <a:fld id="{203B8AEC-994C-4779-9720-2F5126BB236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63706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70A9F8-E1DB-49DC-95DD-47936EDD20E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56378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2D6F13-793B-43B9-B901-70A1D97F7B9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33905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191D29-E22B-47AA-98C8-EF9C071DC6A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82197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770D2D-F406-4890-9A16-A6B734B2ED1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18581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6" name="Group 11"/>
          <p:cNvGrpSpPr>
            <a:grpSpLocks/>
          </p:cNvGrpSpPr>
          <p:nvPr/>
        </p:nvGrpSpPr>
        <p:grpSpPr bwMode="auto">
          <a:xfrm>
            <a:off x="8523288" y="6254750"/>
            <a:ext cx="392112" cy="393700"/>
            <a:chOff x="8532189" y="5068824"/>
            <a:chExt cx="393192" cy="393192"/>
          </a:xfrm>
        </p:grpSpPr>
        <p:sp>
          <p:nvSpPr>
            <p:cNvPr id="7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8" name="Oval 13"/>
            <p:cNvSpPr>
              <a:spLocks noChangeAspect="1"/>
            </p:cNvSpPr>
            <p:nvPr/>
          </p:nvSpPr>
          <p:spPr bwMode="auto"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algn="ctr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/>
          <a:lstStyle>
            <a:lvl1pPr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B72D3F-2D1E-4846-B76D-78DA5A013C0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22279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6" name="Group 11"/>
          <p:cNvGrpSpPr>
            <a:grpSpLocks/>
          </p:cNvGrpSpPr>
          <p:nvPr/>
        </p:nvGrpSpPr>
        <p:grpSpPr bwMode="auto">
          <a:xfrm>
            <a:off x="8523288" y="6254750"/>
            <a:ext cx="392112" cy="393700"/>
            <a:chOff x="8532189" y="5068824"/>
            <a:chExt cx="393192" cy="393192"/>
          </a:xfrm>
        </p:grpSpPr>
        <p:sp>
          <p:nvSpPr>
            <p:cNvPr id="7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8" name="Oval 13"/>
            <p:cNvSpPr>
              <a:spLocks noChangeAspect="1"/>
            </p:cNvSpPr>
            <p:nvPr/>
          </p:nvSpPr>
          <p:spPr bwMode="auto"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algn="ctr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/>
          <a:lstStyle>
            <a:lvl1pPr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44BA72B-E417-43D0-8CB0-E6585ADA3BB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03898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1"/>
          <p:cNvGrpSpPr>
            <a:grpSpLocks/>
          </p:cNvGrpSpPr>
          <p:nvPr/>
        </p:nvGrpSpPr>
        <p:grpSpPr bwMode="auto">
          <a:xfrm>
            <a:off x="8523288" y="6254750"/>
            <a:ext cx="392112" cy="393700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35" name="Oval 8"/>
            <p:cNvSpPr>
              <a:spLocks noChangeAspect="1"/>
            </p:cNvSpPr>
            <p:nvPr/>
          </p:nvSpPr>
          <p:spPr bwMode="auto"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algn="ctr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484188"/>
            <a:ext cx="7772400" cy="16097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28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120900"/>
            <a:ext cx="7772400" cy="405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2813" y="6272213"/>
            <a:ext cx="2454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accent1">
                    <a:lumMod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213"/>
            <a:ext cx="4745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accent1">
                    <a:lumMod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600" y="6272213"/>
            <a:ext cx="47942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100" b="1">
                <a:solidFill>
                  <a:srgbClr val="FFFFFF"/>
                </a:solidFill>
                <a:latin typeface="Cambria" pitchFamily="18" charset="0"/>
              </a:defRPr>
            </a:lvl1pPr>
          </a:lstStyle>
          <a:p>
            <a:fld id="{9CFBE065-91DD-490E-AAC7-7CAB3DCE9DD1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16" r:id="rId2"/>
    <p:sldLayoutId id="2147483724" r:id="rId3"/>
    <p:sldLayoutId id="2147483717" r:id="rId4"/>
    <p:sldLayoutId id="2147483718" r:id="rId5"/>
    <p:sldLayoutId id="2147483719" r:id="rId6"/>
    <p:sldLayoutId id="2147483720" r:id="rId7"/>
    <p:sldLayoutId id="2147483725" r:id="rId8"/>
    <p:sldLayoutId id="2147483726" r:id="rId9"/>
    <p:sldLayoutId id="2147483721" r:id="rId10"/>
    <p:sldLayoutId id="214748372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200" kern="1200" cap="all">
          <a:blipFill>
            <a:blip r:embed="rId14"/>
            <a:tile tx="6350" ty="-127000" sx="65000" sy="64000" flip="none" algn="tl"/>
          </a:blip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Rockwell Condensed" panose="02060603050405020104" pitchFamily="18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Rockwell Condensed" panose="02060603050405020104" pitchFamily="18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Rockwell Condensed" panose="02060603050405020104" pitchFamily="18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Rockwell Condensed" panose="02060603050405020104" pitchFamily="18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Rockwell Condensed" panose="02060603050405020104" pitchFamily="18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Rockwell Condensed" panose="02060603050405020104" pitchFamily="18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Rockwell Condensed" panose="02060603050405020104" pitchFamily="18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Rockwell Condensed" panose="02060603050405020104" pitchFamily="18" charset="0"/>
        </a:defRPr>
      </a:lvl9pPr>
    </p:titleStyle>
    <p:bodyStyle>
      <a:lvl1pPr marL="182563" indent="-182563" algn="l" rtl="0" eaLnBrk="0" fontAlgn="base" hangingPunct="0">
        <a:lnSpc>
          <a:spcPct val="90000"/>
        </a:lnSpc>
        <a:spcBef>
          <a:spcPts val="1200"/>
        </a:spcBef>
        <a:spcAft>
          <a:spcPct val="0"/>
        </a:spcAft>
        <a:buClr>
          <a:srgbClr val="9E3611"/>
        </a:buClr>
        <a:buSzPct val="85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563" algn="l" rtl="0" eaLnBrk="0" fontAlgn="base" hangingPunct="0">
        <a:lnSpc>
          <a:spcPct val="90000"/>
        </a:lnSpc>
        <a:spcBef>
          <a:spcPts val="400"/>
        </a:spcBef>
        <a:spcAft>
          <a:spcPts val="200"/>
        </a:spcAft>
        <a:buClr>
          <a:srgbClr val="9E3611"/>
        </a:buClr>
        <a:buSzPct val="85000"/>
        <a:buFont typeface="Wingdings" panose="05000000000000000000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730250" indent="-182563" algn="l" rtl="0" eaLnBrk="0" fontAlgn="base" hangingPunct="0">
        <a:lnSpc>
          <a:spcPct val="90000"/>
        </a:lnSpc>
        <a:spcBef>
          <a:spcPts val="400"/>
        </a:spcBef>
        <a:spcAft>
          <a:spcPts val="200"/>
        </a:spcAft>
        <a:buClr>
          <a:srgbClr val="9E3611"/>
        </a:buClr>
        <a:buSzPct val="85000"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eaLnBrk="0" fontAlgn="base" hangingPunct="0">
        <a:lnSpc>
          <a:spcPct val="90000"/>
        </a:lnSpc>
        <a:spcBef>
          <a:spcPts val="400"/>
        </a:spcBef>
        <a:spcAft>
          <a:spcPts val="200"/>
        </a:spcAft>
        <a:buClr>
          <a:srgbClr val="9E3611"/>
        </a:buClr>
        <a:buSzPct val="85000"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eaLnBrk="0" fontAlgn="base" hangingPunct="0">
        <a:lnSpc>
          <a:spcPct val="90000"/>
        </a:lnSpc>
        <a:spcBef>
          <a:spcPts val="400"/>
        </a:spcBef>
        <a:spcAft>
          <a:spcPts val="200"/>
        </a:spcAft>
        <a:buClr>
          <a:srgbClr val="9E3611"/>
        </a:buClr>
        <a:buSzPct val="85000"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560" y="383568"/>
            <a:ext cx="7848871" cy="17492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2800" b="1" dirty="0">
                <a:cs typeface="Times New Roman" panose="02020603050405020304" pitchFamily="18" charset="0"/>
              </a:rPr>
              <a:t>Комплексное оперативное управление оборотными активами и краткосрочными обязательствами организации</a:t>
            </a:r>
            <a:endParaRPr lang="ru-RU" altLang="ru-RU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1625" y="2108200"/>
            <a:ext cx="8231188" cy="4200525"/>
          </a:xfrm>
        </p:spPr>
        <p:txBody>
          <a:bodyPr/>
          <a:lstStyle/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ru-RU" altLang="ru-RU" sz="2400" smtClean="0">
                <a:cs typeface="Times New Roman" pitchFamily="18" charset="0"/>
              </a:rPr>
              <a:t>Чистый оборотный капитал и текущие финансовые потребности организации</a:t>
            </a:r>
            <a:r>
              <a:rPr lang="ru-RU" altLang="ru-RU" sz="2400" smtClean="0"/>
              <a:t> 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ru-RU" altLang="ru-RU" sz="2400" smtClean="0">
                <a:cs typeface="Times New Roman" pitchFamily="18" charset="0"/>
              </a:rPr>
              <a:t>Ускорение оборачиваемости оборотных средств — способ снижения текущих финансовых потребностей</a:t>
            </a:r>
            <a:r>
              <a:rPr lang="ru-RU" altLang="ru-RU" sz="2400" smtClean="0"/>
              <a:t> 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ru-RU" altLang="ru-RU" sz="2400" smtClean="0">
                <a:cs typeface="Times New Roman" pitchFamily="18" charset="0"/>
              </a:rPr>
              <a:t>Выбор политики комплексного оперативного управления текущими активами и текущими пассивами 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eriod"/>
            </a:pPr>
            <a:r>
              <a:rPr lang="ru-RU" altLang="ru-RU" sz="2400" smtClean="0">
                <a:cs typeface="Times New Roman" pitchFamily="18" charset="0"/>
              </a:rPr>
              <a:t>Анализ и управление дебиторской задолженностью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7544" y="188640"/>
            <a:ext cx="7593330" cy="1944216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4000" b="1" dirty="0">
                <a:cs typeface="Times New Roman" panose="02020603050405020304" pitchFamily="18" charset="0"/>
              </a:rPr>
              <a:t>ТЕКУЩИЕ ФИНАНСОВЫЕ ПОТРЕБНОСТИ (ТФП) - это:</a:t>
            </a:r>
            <a:r>
              <a:rPr lang="ru-RU" altLang="ru-RU" dirty="0"/>
              <a:t> 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1989138"/>
            <a:ext cx="7593012" cy="4392612"/>
          </a:xfrm>
        </p:spPr>
        <p:txBody>
          <a:bodyPr/>
          <a:lstStyle/>
          <a:p>
            <a:pPr algn="just" eaLnBrk="1" hangingPunct="1">
              <a:spcBef>
                <a:spcPct val="0"/>
              </a:spcBef>
            </a:pPr>
            <a:r>
              <a:rPr lang="ru-RU" altLang="ru-RU" sz="2400" smtClean="0">
                <a:cs typeface="Times New Roman" pitchFamily="18" charset="0"/>
              </a:rPr>
              <a:t>• разница между текущими активами и кредиторской задолженностью;</a:t>
            </a:r>
          </a:p>
          <a:p>
            <a:pPr algn="just" eaLnBrk="1" hangingPunct="1">
              <a:spcBef>
                <a:spcPct val="0"/>
              </a:spcBef>
            </a:pPr>
            <a:r>
              <a:rPr lang="ru-RU" altLang="ru-RU" sz="2400" smtClean="0">
                <a:cs typeface="Times New Roman" pitchFamily="18" charset="0"/>
              </a:rPr>
              <a:t>• разница между средствами, иммобилизованными в запасах сырья, готовой продукции, а также в дебиторской задолженности, и суммой кредиторской задолженности;</a:t>
            </a:r>
          </a:p>
          <a:p>
            <a:pPr algn="just" eaLnBrk="1" hangingPunct="1">
              <a:spcBef>
                <a:spcPct val="0"/>
              </a:spcBef>
            </a:pPr>
            <a:r>
              <a:rPr lang="ru-RU" altLang="ru-RU" sz="2400" smtClean="0">
                <a:cs typeface="Times New Roman" pitchFamily="18" charset="0"/>
              </a:rPr>
              <a:t>• недостаток собственных оборотных средств;</a:t>
            </a:r>
          </a:p>
          <a:p>
            <a:pPr algn="just" eaLnBrk="1" hangingPunct="1">
              <a:spcBef>
                <a:spcPct val="0"/>
              </a:spcBef>
            </a:pPr>
            <a:r>
              <a:rPr lang="ru-RU" altLang="ru-RU" sz="2400" smtClean="0">
                <a:cs typeface="Times New Roman" pitchFamily="18" charset="0"/>
              </a:rPr>
              <a:t>• дефицит в бюджете предприятия;</a:t>
            </a:r>
          </a:p>
          <a:p>
            <a:pPr eaLnBrk="1" hangingPunct="1">
              <a:spcBef>
                <a:spcPct val="0"/>
              </a:spcBef>
            </a:pPr>
            <a:r>
              <a:rPr lang="ru-RU" altLang="ru-RU" sz="2400" smtClean="0">
                <a:cs typeface="Times New Roman" pitchFamily="18" charset="0"/>
              </a:rPr>
              <a:t>• потребность в краткосрочном кредите.</a:t>
            </a:r>
            <a:r>
              <a:rPr lang="ru-RU" altLang="ru-RU" sz="24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548680"/>
            <a:ext cx="7772400" cy="192881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4000" b="1" i="1" dirty="0"/>
              <a:t>Для финансового состояния предприятия</a:t>
            </a:r>
            <a:br>
              <a:rPr lang="ru-RU" altLang="ru-RU" sz="4000" b="1" i="1" dirty="0"/>
            </a:br>
            <a:r>
              <a:rPr lang="ru-RU" altLang="ru-RU" sz="4000" b="1" i="1" dirty="0"/>
              <a:t>БЛАГОПРИЯТНО: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2708275"/>
            <a:ext cx="8418512" cy="3387725"/>
          </a:xfrm>
        </p:spPr>
        <p:txBody>
          <a:bodyPr/>
          <a:lstStyle/>
          <a:p>
            <a:pPr eaLnBrk="1" hangingPunct="1"/>
            <a:r>
              <a:rPr lang="ru-RU" altLang="ru-RU" sz="2800" smtClean="0"/>
              <a:t>Получение отсрочек платежа от поставщиков (коммерческий кредит), от работников предприятия (если имеет место задолженность по зарплате), от государства (если в краткосрочном периоде есть задолженность по уплате налогов) и т. д.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84632"/>
            <a:ext cx="7772400" cy="1609344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4000" b="1" i="1"/>
              <a:t>Для финансового состояния предприятия</a:t>
            </a:r>
            <a:br>
              <a:rPr lang="ru-RU" altLang="ru-RU" sz="4000" b="1" i="1"/>
            </a:br>
            <a:r>
              <a:rPr lang="ru-RU" altLang="ru-RU" sz="4000" b="1" i="1"/>
              <a:t>НЕБЛАГОПРИЯТНО: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884488"/>
            <a:ext cx="7772400" cy="1882775"/>
          </a:xfrm>
        </p:spPr>
        <p:txBody>
          <a:bodyPr/>
          <a:lstStyle/>
          <a:p>
            <a:pPr eaLnBrk="1" hangingPunct="1"/>
            <a:r>
              <a:rPr lang="ru-RU" altLang="ru-RU" sz="2800" smtClean="0"/>
              <a:t>Замораживание определенной части средств в запасах (резервных и текущих запасах сырья, запасах готовой продукции). </a:t>
            </a:r>
          </a:p>
          <a:p>
            <a:pPr eaLnBrk="1" hangingPunct="1"/>
            <a:r>
              <a:rPr lang="ru-RU" altLang="ru-RU" sz="2800" smtClean="0"/>
              <a:t>Предоставление отсрочек платежа клиентам.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484632"/>
            <a:ext cx="8352928" cy="1609344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dirty="0"/>
              <a:t>На ТФП оказывают влияние: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981200"/>
            <a:ext cx="8748712" cy="4616450"/>
          </a:xfrm>
        </p:spPr>
        <p:txBody>
          <a:bodyPr/>
          <a:lstStyle/>
          <a:p>
            <a:pPr eaLnBrk="1" hangingPunct="1"/>
            <a:r>
              <a:rPr lang="ru-RU" altLang="ru-RU" sz="2800" smtClean="0"/>
              <a:t>длительность эксплуатационного и сбытового</a:t>
            </a:r>
            <a:r>
              <a:rPr lang="ru-RU" altLang="ru-RU" sz="2800" b="1" smtClean="0"/>
              <a:t> </a:t>
            </a:r>
            <a:r>
              <a:rPr lang="ru-RU" altLang="ru-RU" sz="2800" smtClean="0"/>
              <a:t>циклов;</a:t>
            </a:r>
          </a:p>
          <a:p>
            <a:pPr eaLnBrk="1" hangingPunct="1"/>
            <a:r>
              <a:rPr lang="ru-RU" altLang="ru-RU" sz="2800" smtClean="0"/>
              <a:t>темпы роста производства;</a:t>
            </a:r>
          </a:p>
          <a:p>
            <a:pPr eaLnBrk="1" hangingPunct="1"/>
            <a:r>
              <a:rPr lang="ru-RU" altLang="ru-RU" sz="2800" smtClean="0"/>
              <a:t>сезонность производства и реализации готовой продукции, а также снабжения сырьем и материалами;</a:t>
            </a:r>
          </a:p>
          <a:p>
            <a:pPr eaLnBrk="1" hangingPunct="1"/>
            <a:r>
              <a:rPr lang="ru-RU" altLang="ru-RU" sz="2800" smtClean="0"/>
              <a:t>состояние конъюнктуры;</a:t>
            </a:r>
          </a:p>
          <a:p>
            <a:pPr eaLnBrk="1" hangingPunct="1"/>
            <a:r>
              <a:rPr lang="ru-RU" altLang="ru-RU" sz="2800" smtClean="0"/>
              <a:t>величина и норма добавленной стоимости.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Grp="1" noChangeArrowheads="1"/>
          </p:cNvSpPr>
          <p:nvPr>
            <p:ph type="title"/>
          </p:nvPr>
        </p:nvSpPr>
        <p:spPr>
          <a:xfrm>
            <a:off x="611560" y="1844824"/>
            <a:ext cx="8532440" cy="2582714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4000" b="1" dirty="0"/>
              <a:t>2. Ускорение оборачиваемости оборотных средств —  способ снижения текущих финансовых потребностей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88670" y="1432223"/>
            <a:ext cx="7167706" cy="1132681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3600" dirty="0">
                <a:cs typeface="Times New Roman" panose="02020603050405020304" pitchFamily="18" charset="0"/>
              </a:rPr>
              <a:t>Ускорение оборачиваемости оборотных средств может быть за счет:</a:t>
            </a:r>
            <a:r>
              <a:rPr lang="ru-RU" altLang="ru-RU" sz="3600" dirty="0"/>
              <a:t> 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88988" y="2986088"/>
            <a:ext cx="6856412" cy="2614612"/>
          </a:xfrm>
        </p:spPr>
        <p:txBody>
          <a:bodyPr/>
          <a:lstStyle/>
          <a:p>
            <a:pPr algn="just" eaLnBrk="1" hangingPunct="1"/>
            <a:r>
              <a:rPr lang="ru-RU" altLang="ru-RU" sz="2800" smtClean="0">
                <a:cs typeface="Times New Roman" pitchFamily="18" charset="0"/>
              </a:rPr>
              <a:t>• Скидки покупателям за сокращение сроков расчета (спонтанное финансирование).</a:t>
            </a:r>
          </a:p>
          <a:p>
            <a:pPr algn="just" eaLnBrk="1" hangingPunct="1"/>
            <a:r>
              <a:rPr lang="ru-RU" altLang="ru-RU" sz="2800" smtClean="0">
                <a:cs typeface="Times New Roman" pitchFamily="18" charset="0"/>
              </a:rPr>
              <a:t>• Учет векселей и факторинга.</a:t>
            </a:r>
          </a:p>
          <a:p>
            <a:pPr eaLnBrk="1" hangingPunct="1"/>
            <a:endParaRPr lang="ru-RU" altLang="ru-RU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Grp="1" noChangeArrowheads="1"/>
          </p:cNvSpPr>
          <p:nvPr>
            <p:ph type="title"/>
          </p:nvPr>
        </p:nvSpPr>
        <p:spPr>
          <a:xfrm>
            <a:off x="395536" y="609600"/>
            <a:ext cx="8634164" cy="57721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dirty="0"/>
              <a:t>Определение скидок покупателям за сокращение сроков расчета (спонтанное финансирование) — основная задача комплексного управления текущими активами.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609600"/>
            <a:ext cx="8490148" cy="57721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4000" dirty="0"/>
              <a:t>Эффективность управления текущими активами и текущими пассивами можно также повысить, разумно используя учет</a:t>
            </a:r>
            <a:r>
              <a:rPr lang="ru-RU" altLang="ru-RU" sz="4000" b="1" dirty="0"/>
              <a:t> векселей и факторинг</a:t>
            </a:r>
            <a:r>
              <a:rPr lang="ru-RU" altLang="ru-RU" sz="4000" dirty="0"/>
              <a:t> с целью превращения</a:t>
            </a:r>
            <a:r>
              <a:rPr lang="ru-RU" altLang="ru-RU" sz="4000" b="1" dirty="0"/>
              <a:t> </a:t>
            </a:r>
            <a:r>
              <a:rPr lang="ru-RU" altLang="ru-RU" sz="4000" dirty="0"/>
              <a:t>ТФП в отрицательную величину и ускорения оборачиваемости оборотных средств.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1268760"/>
            <a:ext cx="8231832" cy="396044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3200" b="1" dirty="0">
                <a:cs typeface="Times New Roman" panose="02020603050405020304" pitchFamily="18" charset="0"/>
              </a:rPr>
              <a:t>Факторинг</a:t>
            </a:r>
            <a:r>
              <a:rPr lang="ru-RU" altLang="ru-RU" sz="3200" dirty="0">
                <a:cs typeface="Times New Roman" panose="02020603050405020304" pitchFamily="18" charset="0"/>
              </a:rPr>
              <a:t> можно определить как деятельность специализированного учреждения (факторинговой компании или факторингового отдела банка) по взысканию денежных средств с должников своего клиента (промышленной или торговой компании) и управлению его долговыми требованиями.</a:t>
            </a:r>
            <a:r>
              <a:rPr lang="ru-RU" altLang="ru-RU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99592" y="214313"/>
            <a:ext cx="8117408" cy="21764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4400" b="1" dirty="0">
                <a:cs typeface="Times New Roman" panose="02020603050405020304" pitchFamily="18" charset="0"/>
              </a:rPr>
              <a:t>В факторинговых</a:t>
            </a:r>
            <a:r>
              <a:rPr lang="ru-RU" altLang="ru-RU" sz="4400" dirty="0">
                <a:cs typeface="Times New Roman" panose="02020603050405020304" pitchFamily="18" charset="0"/>
              </a:rPr>
              <a:t> операциях участвуют три</a:t>
            </a:r>
            <a:r>
              <a:rPr lang="ru-RU" altLang="ru-RU" sz="4400" b="1" dirty="0">
                <a:cs typeface="Times New Roman" panose="02020603050405020304" pitchFamily="18" charset="0"/>
              </a:rPr>
              <a:t> стороны:</a:t>
            </a:r>
            <a:endParaRPr lang="ru-RU" altLang="ru-RU" sz="4400" dirty="0">
              <a:cs typeface="Times New Roman" panose="02020603050405020304" pitchFamily="18" charset="0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1225" y="2781300"/>
            <a:ext cx="6400800" cy="2400300"/>
          </a:xfrm>
        </p:spPr>
        <p:txBody>
          <a:bodyPr/>
          <a:lstStyle/>
          <a:p>
            <a:pPr marL="609600" indent="-609600" eaLnBrk="1" hangingPunct="1">
              <a:buFont typeface="Wingdings" panose="05000000000000000000" pitchFamily="2" charset="2"/>
              <a:buAutoNum type="arabicParenR"/>
            </a:pPr>
            <a:r>
              <a:rPr lang="ru-RU" altLang="ru-RU" b="1" smtClean="0">
                <a:cs typeface="Times New Roman" pitchFamily="18" charset="0"/>
              </a:rPr>
              <a:t>факторинговая компания </a:t>
            </a:r>
            <a:endParaRPr lang="ru-RU" altLang="ru-RU" b="1" smtClean="0"/>
          </a:p>
          <a:p>
            <a:pPr marL="609600" indent="-609600" eaLnBrk="1" hangingPunct="1">
              <a:buFont typeface="Wingdings" panose="05000000000000000000" pitchFamily="2" charset="2"/>
              <a:buAutoNum type="arabicParenR"/>
            </a:pPr>
            <a:r>
              <a:rPr lang="ru-RU" altLang="ru-RU" b="1" smtClean="0">
                <a:cs typeface="Times New Roman" pitchFamily="18" charset="0"/>
              </a:rPr>
              <a:t>клиент (поставщик товара, кредитор)</a:t>
            </a:r>
            <a:r>
              <a:rPr lang="ru-RU" altLang="ru-RU" b="1" smtClean="0"/>
              <a:t> </a:t>
            </a:r>
          </a:p>
          <a:p>
            <a:pPr marL="609600" indent="-609600" eaLnBrk="1" hangingPunct="1">
              <a:buFont typeface="Wingdings" panose="05000000000000000000" pitchFamily="2" charset="2"/>
              <a:buAutoNum type="arabicParenR"/>
            </a:pPr>
            <a:r>
              <a:rPr lang="ru-RU" altLang="ru-RU" b="1" smtClean="0">
                <a:cs typeface="Times New Roman" pitchFamily="18" charset="0"/>
              </a:rPr>
              <a:t>предприятие (заемщик)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844824"/>
            <a:ext cx="8460432" cy="2006451"/>
          </a:xfrm>
        </p:spPr>
        <p:txBody>
          <a:bodyPr>
            <a:normAutofit fontScale="90000"/>
          </a:bodyPr>
          <a:lstStyle/>
          <a:p>
            <a:pPr marL="838200" indent="-838200" algn="ctr" eaLnBrk="1" fontAlgn="auto" hangingPunct="1">
              <a:spcAft>
                <a:spcPts val="0"/>
              </a:spcAft>
              <a:defRPr/>
            </a:pPr>
            <a:r>
              <a:rPr lang="ru-RU" altLang="ru-RU" sz="4000" dirty="0">
                <a:cs typeface="Times New Roman" panose="02020603050405020304" pitchFamily="18" charset="0"/>
              </a:rPr>
              <a:t>1. Чистый оборотный капитал и текущие финансовые потребности организации</a:t>
            </a:r>
            <a:r>
              <a:rPr lang="ru-RU" altLang="ru-RU" sz="4000" dirty="0"/>
              <a:t> </a:t>
            </a:r>
            <a:br>
              <a:rPr lang="ru-RU" altLang="ru-RU" sz="4000" dirty="0"/>
            </a:br>
            <a:endParaRPr lang="ru-RU" alt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609600"/>
            <a:ext cx="7734300" cy="5562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3600" b="1" i="1" dirty="0">
                <a:cs typeface="Times New Roman" panose="02020603050405020304" pitchFamily="18" charset="0"/>
              </a:rPr>
              <a:t>Стоимость факторинговых услуг складывается из двух элементов:</a:t>
            </a:r>
            <a:br>
              <a:rPr lang="ru-RU" altLang="ru-RU" sz="3600" b="1" i="1" dirty="0">
                <a:cs typeface="Times New Roman" panose="02020603050405020304" pitchFamily="18" charset="0"/>
              </a:rPr>
            </a:br>
            <a:r>
              <a:rPr lang="ru-RU" altLang="ru-RU" sz="3600" dirty="0">
                <a:cs typeface="Times New Roman" panose="02020603050405020304" pitchFamily="18" charset="0"/>
              </a:rPr>
              <a:t/>
            </a:r>
            <a:br>
              <a:rPr lang="ru-RU" altLang="ru-RU" sz="3600" dirty="0">
                <a:cs typeface="Times New Roman" panose="02020603050405020304" pitchFamily="18" charset="0"/>
              </a:rPr>
            </a:br>
            <a:r>
              <a:rPr lang="ru-RU" altLang="ru-RU" sz="2800" b="1" i="1" dirty="0">
                <a:cs typeface="Times New Roman" panose="02020603050405020304" pitchFamily="18" charset="0"/>
              </a:rPr>
              <a:t>1</a:t>
            </a:r>
            <a:r>
              <a:rPr lang="ru-RU" altLang="ru-RU" sz="2400" b="1" i="1" dirty="0">
                <a:cs typeface="Times New Roman" panose="02020603050405020304" pitchFamily="18" charset="0"/>
              </a:rPr>
              <a:t>) комиссии (платы за обслуживание в процентах от суммы счета-фактуры) и</a:t>
            </a:r>
            <a:r>
              <a:rPr lang="ru-RU" altLang="ru-RU" sz="2400" dirty="0">
                <a:cs typeface="Times New Roman" panose="02020603050405020304" pitchFamily="18" charset="0"/>
              </a:rPr>
              <a:t/>
            </a:r>
            <a:br>
              <a:rPr lang="ru-RU" altLang="ru-RU" sz="2400" dirty="0">
                <a:cs typeface="Times New Roman" panose="02020603050405020304" pitchFamily="18" charset="0"/>
              </a:rPr>
            </a:br>
            <a:r>
              <a:rPr lang="ru-RU" altLang="ru-RU" sz="2400" b="1" i="1" dirty="0">
                <a:cs typeface="Times New Roman" panose="02020603050405020304" pitchFamily="18" charset="0"/>
              </a:rPr>
              <a:t>2) процентов, взимаемых при досрочной оплате представленных документов.</a:t>
            </a:r>
            <a:r>
              <a:rPr lang="ru-RU" altLang="ru-RU" sz="24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899592" y="1772816"/>
            <a:ext cx="8244408" cy="3456409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4000" b="1" dirty="0"/>
              <a:t>3. Выбор политики комплексного оперативного управления текущими активами и текущими пассивами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735806" y="620688"/>
            <a:ext cx="7672387" cy="53832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2800" dirty="0"/>
              <a:t>Суть этой политики состоит в определении достаточного уровня и рациональной структуры текущих активов, учитывая, что предприятия различных сфер и масштабов деятельности испытывают неодинаковые потребности в текущих активах для поддержания заданного объема реализации, и в определении величины и структуры источников финансирования текущих активов.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1071563"/>
            <a:ext cx="8490148" cy="531018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2800" dirty="0"/>
              <a:t>Если предприятие не ставит никаких ограничений в наращивании текущих активов, держит значительные денежные средства, имеет значительные запасы сырья и готовой продукции и, стимулируя покупателей, раздувает дебиторскую задолженность — удельный вес текущих активов в общей сумме всех активов высок, а период оборачиваемости оборотных средств длителен, — это </a:t>
            </a:r>
            <a:r>
              <a:rPr lang="ru-RU" altLang="ru-RU" sz="2800" b="1" dirty="0"/>
              <a:t>признаки агрессивной политики управления текущими активами</a:t>
            </a:r>
            <a:r>
              <a:rPr lang="ru-RU" altLang="ru-RU" sz="2800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4"/>
          <p:cNvSpPr>
            <a:spLocks noGrp="1" noChangeArrowheads="1"/>
          </p:cNvSpPr>
          <p:nvPr>
            <p:ph type="title"/>
          </p:nvPr>
        </p:nvSpPr>
        <p:spPr>
          <a:xfrm>
            <a:off x="611560" y="609600"/>
            <a:ext cx="8418140" cy="59150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3200" dirty="0"/>
              <a:t>Если предприятие всячески сдерживает рост текущих активов, стараясь минимизировать их — удельный вес текущих активов в общей сумме всех активов низок, а период оборачиваемости оборотных средств краток —</a:t>
            </a:r>
            <a:r>
              <a:rPr lang="ru-RU" altLang="ru-RU" sz="3200" b="1" dirty="0"/>
              <a:t> это признаки консервативной политики управления текущими активами.</a:t>
            </a:r>
            <a:r>
              <a:rPr lang="ru-RU" altLang="ru-RU" sz="32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4"/>
          <p:cNvSpPr>
            <a:spLocks noGrp="1" noChangeArrowheads="1"/>
          </p:cNvSpPr>
          <p:nvPr>
            <p:ph type="title"/>
          </p:nvPr>
        </p:nvSpPr>
        <p:spPr>
          <a:xfrm>
            <a:off x="611561" y="1071563"/>
            <a:ext cx="8418140" cy="531018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3200" dirty="0"/>
              <a:t>Если предприятие придерживается «центристской позиции» — это</a:t>
            </a:r>
            <a:r>
              <a:rPr lang="ru-RU" altLang="ru-RU" sz="3200" b="1" dirty="0"/>
              <a:t> умеренная политика управления текущими активами. </a:t>
            </a:r>
            <a:r>
              <a:rPr lang="ru-RU" altLang="ru-RU" sz="3200" dirty="0"/>
              <a:t>Экономическая рентабельность активов, риск технической неплатежеспособности и период оборачиваемости оборотных средств находятся на средних уровнях.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4"/>
          <p:cNvSpPr>
            <a:spLocks noGrp="1" noChangeArrowheads="1"/>
          </p:cNvSpPr>
          <p:nvPr>
            <p:ph type="title"/>
          </p:nvPr>
        </p:nvSpPr>
        <p:spPr>
          <a:xfrm>
            <a:off x="611560" y="609600"/>
            <a:ext cx="8418140" cy="53403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4000" dirty="0"/>
              <a:t>Каждому из перечисленных типов политики управления текущими активами должна быть под стать соответствующая политика финансирования, т. е.</a:t>
            </a:r>
            <a:r>
              <a:rPr lang="ru-RU" altLang="ru-RU" sz="4000" b="1" dirty="0"/>
              <a:t> политика управления текущими</a:t>
            </a:r>
            <a:r>
              <a:rPr lang="ru-RU" altLang="ru-RU" sz="4000" dirty="0"/>
              <a:t> </a:t>
            </a:r>
            <a:r>
              <a:rPr lang="ru-RU" altLang="ru-RU" sz="4000" b="1" dirty="0"/>
              <a:t>пассивами.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609600"/>
            <a:ext cx="8490148" cy="59150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dirty="0"/>
              <a:t>Признаком </a:t>
            </a:r>
            <a:r>
              <a:rPr lang="ru-RU" altLang="ru-RU" b="1" dirty="0"/>
              <a:t>агрессивной политики управления текущими пассивами </a:t>
            </a:r>
            <a:r>
              <a:rPr lang="ru-RU" altLang="ru-RU" dirty="0"/>
              <a:t>служит абсолютное преобладание краткосрочного кредита в общей сумме всех пассивов.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Grp="1" noChangeArrowheads="1"/>
          </p:cNvSpPr>
          <p:nvPr>
            <p:ph type="title"/>
          </p:nvPr>
        </p:nvSpPr>
        <p:spPr>
          <a:xfrm>
            <a:off x="755576" y="609600"/>
            <a:ext cx="8274124" cy="56276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4000" b="1" dirty="0"/>
              <a:t>Признаком консервативной политики управления текущими пассивами</a:t>
            </a:r>
            <a:r>
              <a:rPr lang="ru-RU" altLang="ru-RU" sz="4000" dirty="0"/>
              <a:t> служит отсутствие или очень низкий удельный вес краткосрочного кредита в общей сумме всех пассивов предприятия.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4"/>
          <p:cNvSpPr>
            <a:spLocks noGrp="1" noChangeArrowheads="1"/>
          </p:cNvSpPr>
          <p:nvPr>
            <p:ph type="title"/>
          </p:nvPr>
        </p:nvSpPr>
        <p:spPr>
          <a:xfrm>
            <a:off x="611560" y="1357313"/>
            <a:ext cx="8418140" cy="48799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3600" b="1" dirty="0"/>
              <a:t>Признаком умеренной политики управления</a:t>
            </a:r>
            <a:r>
              <a:rPr lang="ru-RU" altLang="ru-RU" sz="3600" dirty="0"/>
              <a:t> </a:t>
            </a:r>
            <a:r>
              <a:rPr lang="ru-RU" altLang="ru-RU" sz="3600" b="1" dirty="0"/>
              <a:t>текущими пассивами</a:t>
            </a:r>
            <a:r>
              <a:rPr lang="ru-RU" altLang="ru-RU" sz="3600" dirty="0"/>
              <a:t> служит нейтральный (средний) уровень краткосрочного кредита в общей сумме всех пассивов предприятия.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79309" y="836712"/>
            <a:ext cx="77724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4000" b="1" dirty="0"/>
              <a:t>Активы</a:t>
            </a:r>
            <a:r>
              <a:rPr lang="ru-RU" altLang="ru-RU" sz="4000" dirty="0"/>
              <a:t> предприятия делятся на: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altLang="ru-RU" sz="2800" b="1" smtClean="0"/>
              <a:t>основные</a:t>
            </a:r>
            <a:r>
              <a:rPr lang="ru-RU" altLang="ru-RU" sz="2800" smtClean="0"/>
              <a:t> (фиксированные, по­стоянные — земля, здания, сооружения, оборудование, нематериальные активы, др. основные средства и вложения);</a:t>
            </a:r>
          </a:p>
          <a:p>
            <a:pPr eaLnBrk="1" hangingPunct="1"/>
            <a:r>
              <a:rPr lang="ru-RU" altLang="ru-RU" sz="2800" b="1" smtClean="0"/>
              <a:t>оборотные</a:t>
            </a:r>
            <a:r>
              <a:rPr lang="ru-RU" altLang="ru-RU" sz="2800" smtClean="0"/>
              <a:t> (текущие, т.е. все остальные активы баланса).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560" y="260648"/>
            <a:ext cx="7593330" cy="151216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Матриц</a:t>
            </a:r>
            <a:r>
              <a:rPr lang="ru-RU" altLang="ru-RU" sz="2800" b="1" i="1" dirty="0">
                <a:latin typeface="Times New Roman" panose="02020603050405020304" pitchFamily="18" charset="0"/>
              </a:rPr>
              <a:t>а</a:t>
            </a:r>
            <a:r>
              <a:rPr lang="ru-RU" alt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выбора политики комплексного оперативного управления текущими активами и текущими пассивами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288" y="1935163"/>
            <a:ext cx="7956550" cy="4446587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ru-RU" altLang="ru-RU" sz="2400" b="1" smtClean="0">
                <a:cs typeface="Times New Roman" pitchFamily="18" charset="0"/>
              </a:rPr>
              <a:t>консервативной политике управления текущими актива</a:t>
            </a:r>
            <a:r>
              <a:rPr lang="ru-RU" altLang="ru-RU" sz="2400" b="1" smtClean="0"/>
              <a:t>м</a:t>
            </a:r>
            <a:r>
              <a:rPr lang="ru-RU" altLang="ru-RU" sz="2400" b="1" smtClean="0">
                <a:cs typeface="Times New Roman" pitchFamily="18" charset="0"/>
              </a:rPr>
              <a:t>и может соответствовать умеренный или консервативный тип политики управления текущими пассивами, но не агрессивный;</a:t>
            </a:r>
            <a:endParaRPr lang="ru-RU" altLang="ru-RU" sz="2400" b="1" smtClean="0"/>
          </a:p>
          <a:p>
            <a:pPr marL="609600" indent="-609600" eaLnBrk="1" hangingPunct="1">
              <a:buFontTx/>
              <a:buAutoNum type="arabicPeriod"/>
            </a:pPr>
            <a:r>
              <a:rPr lang="ru-RU" altLang="ru-RU" sz="2400" b="1" smtClean="0">
                <a:cs typeface="Times New Roman" pitchFamily="18" charset="0"/>
              </a:rPr>
              <a:t>умеренной политике управления текущими активами может соответствовать любой тип политики управления текущими пассивами;</a:t>
            </a:r>
            <a:r>
              <a:rPr lang="ru-RU" altLang="ru-RU" sz="2400" b="1" smtClean="0"/>
              <a:t> 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altLang="ru-RU" sz="2400" b="1" smtClean="0">
                <a:cs typeface="Times New Roman" pitchFamily="18" charset="0"/>
              </a:rPr>
              <a:t>агрессивной политике управления текущими активами может соответствовать агрессивный или умеренный тип политики управления текущими пассивами, но не консервативный.</a:t>
            </a:r>
            <a:r>
              <a:rPr lang="ru-RU" altLang="ru-RU" sz="2400" b="1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85800" y="2492896"/>
            <a:ext cx="7772400" cy="1609344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/>
              <a:t>4. Анализ и управление дебиторской задолженностью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дебиторс­кая задолженность классифицируется по следующим видам:</a:t>
            </a:r>
          </a:p>
        </p:txBody>
      </p:sp>
      <p:sp>
        <p:nvSpPr>
          <p:cNvPr id="37891" name="Объект 3"/>
          <p:cNvSpPr>
            <a:spLocks noGrp="1" noChangeArrowheads="1"/>
          </p:cNvSpPr>
          <p:nvPr>
            <p:ph idx="1"/>
          </p:nvPr>
        </p:nvSpPr>
        <p:spPr>
          <a:xfrm>
            <a:off x="395288" y="2120900"/>
            <a:ext cx="8062912" cy="4051300"/>
          </a:xfrm>
        </p:spPr>
        <p:txBody>
          <a:bodyPr/>
          <a:lstStyle/>
          <a:p>
            <a:pPr eaLnBrk="1" hangingPunct="1"/>
            <a:r>
              <a:rPr lang="ru-RU" altLang="ru-RU" sz="2400" smtClean="0"/>
              <a:t>дебиторская задолженность за товары, работы, услуги срок оплаты которых не наступил;</a:t>
            </a:r>
          </a:p>
          <a:p>
            <a:pPr eaLnBrk="1" hangingPunct="1"/>
            <a:r>
              <a:rPr lang="ru-RU" altLang="ru-RU" sz="2400" smtClean="0"/>
              <a:t>дебиторская задолженность за товары, работы, услуги, неоплаченные в срок;</a:t>
            </a:r>
          </a:p>
          <a:p>
            <a:pPr eaLnBrk="1" hangingPunct="1"/>
            <a:r>
              <a:rPr lang="ru-RU" altLang="ru-RU" sz="2400" smtClean="0"/>
              <a:t>дебиторская задолженность по векселям полученным;</a:t>
            </a:r>
          </a:p>
          <a:p>
            <a:pPr eaLnBrk="1" hangingPunct="1"/>
            <a:r>
              <a:rPr lang="ru-RU" altLang="ru-RU" sz="2400" smtClean="0"/>
              <a:t>дебиторская задолженность по расчетам с бюджетом;</a:t>
            </a:r>
          </a:p>
          <a:p>
            <a:pPr eaLnBrk="1" hangingPunct="1"/>
            <a:r>
              <a:rPr lang="ru-RU" altLang="ru-RU" sz="2400" smtClean="0"/>
              <a:t>дебиторская задолженность по расчетам с персоналом;</a:t>
            </a:r>
          </a:p>
          <a:p>
            <a:pPr eaLnBrk="1" hangingPunct="1"/>
            <a:r>
              <a:rPr lang="ru-RU" altLang="ru-RU" sz="2400" smtClean="0"/>
              <a:t>прочие виды дебиторской задолженности.</a:t>
            </a:r>
          </a:p>
          <a:p>
            <a:pPr eaLnBrk="1" hangingPunct="1"/>
            <a:endParaRPr lang="ru-RU" altLang="ru-RU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568067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b="1" dirty="0"/>
              <a:t>Политика управления дебиторской задолженностью </a:t>
            </a:r>
            <a:r>
              <a:rPr lang="ru-RU" sz="2800" dirty="0"/>
              <a:t>представляет собой часть общей политики управления оборотными активами и маркетинговой политики предпри­ятия, направленной на расширение объема реализации продукции и заключающейся в оптимизации общего раз­мера этой задолженности и обеспечении своевременной ее инкассации.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5800" y="332656"/>
            <a:ext cx="7772400" cy="1609344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dirty="0"/>
              <a:t>С позиции возмещения стоимости поставленной продукции </a:t>
            </a:r>
            <a:r>
              <a:rPr lang="ru-RU" sz="2800" i="1" dirty="0"/>
              <a:t>продажа может быть выполнена одним из трех способов:</a:t>
            </a:r>
            <a:endParaRPr lang="ru-RU" sz="2800" dirty="0"/>
          </a:p>
        </p:txBody>
      </p:sp>
      <p:sp>
        <p:nvSpPr>
          <p:cNvPr id="39939" name="Объект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altLang="ru-RU" sz="2800" smtClean="0"/>
              <a:t>предоплата (товар оплачивается полностью или частично до передачи его продавцом), </a:t>
            </a:r>
          </a:p>
          <a:p>
            <a:pPr eaLnBrk="1" hangingPunct="1"/>
            <a:r>
              <a:rPr lang="ru-RU" altLang="ru-RU" sz="2800" smtClean="0"/>
              <a:t>оплата за наличный расчет (товар оплачивается полностью в момент передачи товара, т. е. происходит как бы обмен товара на деньги), </a:t>
            </a:r>
          </a:p>
          <a:p>
            <a:pPr eaLnBrk="1" hangingPunct="1"/>
            <a:r>
              <a:rPr lang="ru-RU" altLang="ru-RU" sz="2800" smtClean="0"/>
              <a:t>оплата в кредит (товар оплачивается через определенное время после его передачи покупателю). </a:t>
            </a:r>
          </a:p>
          <a:p>
            <a:pPr eaLnBrk="1" hangingPunct="1"/>
            <a:endParaRPr lang="ru-RU" altLang="ru-RU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dirty="0"/>
              <a:t>Вырабатывая политику кредитования покупателей своей продукции, предприятие должно определиться по следующим ключевым вопросам:</a:t>
            </a:r>
          </a:p>
        </p:txBody>
      </p:sp>
      <p:sp>
        <p:nvSpPr>
          <p:cNvPr id="40963" name="Объект 2"/>
          <p:cNvSpPr>
            <a:spLocks noGrp="1" noChangeArrowheads="1"/>
          </p:cNvSpPr>
          <p:nvPr>
            <p:ph idx="1"/>
          </p:nvPr>
        </p:nvSpPr>
        <p:spPr>
          <a:xfrm>
            <a:off x="685800" y="2492375"/>
            <a:ext cx="7772400" cy="3679825"/>
          </a:xfrm>
        </p:spPr>
        <p:txBody>
          <a:bodyPr/>
          <a:lstStyle/>
          <a:p>
            <a:pPr eaLnBrk="1" hangingPunct="1"/>
            <a:r>
              <a:rPr lang="ru-RU" altLang="ru-RU" sz="2800" smtClean="0"/>
              <a:t>срок предоставления кредита;</a:t>
            </a:r>
          </a:p>
          <a:p>
            <a:pPr eaLnBrk="1" hangingPunct="1"/>
            <a:r>
              <a:rPr lang="ru-RU" altLang="ru-RU" sz="2800" smtClean="0"/>
              <a:t>стандарты   кредитоспособности;</a:t>
            </a:r>
          </a:p>
          <a:p>
            <a:pPr eaLnBrk="1" hangingPunct="1"/>
            <a:r>
              <a:rPr lang="ru-RU" altLang="ru-RU" sz="2800" smtClean="0"/>
              <a:t>система   создания   резервов   по   сомнительным   долгам;</a:t>
            </a:r>
          </a:p>
          <a:p>
            <a:pPr eaLnBrk="1" hangingPunct="1"/>
            <a:r>
              <a:rPr lang="ru-RU" altLang="ru-RU" sz="2800" smtClean="0"/>
              <a:t>система сбора платежей;</a:t>
            </a:r>
          </a:p>
          <a:p>
            <a:pPr eaLnBrk="1" hangingPunct="1"/>
            <a:r>
              <a:rPr lang="ru-RU" altLang="ru-RU" sz="2800" smtClean="0"/>
              <a:t>система предоставляемых скидок.</a:t>
            </a:r>
          </a:p>
          <a:p>
            <a:pPr eaLnBrk="1" hangingPunct="1"/>
            <a:endParaRPr lang="ru-RU" altLang="ru-RU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dirty="0"/>
              <a:t>Эффективная система установления взаимоотношений с покупателями подразумевает: </a:t>
            </a:r>
          </a:p>
        </p:txBody>
      </p:sp>
      <p:sp>
        <p:nvSpPr>
          <p:cNvPr id="41987" name="Объект 2"/>
          <p:cNvSpPr>
            <a:spLocks noGrp="1" noChangeArrowheads="1"/>
          </p:cNvSpPr>
          <p:nvPr>
            <p:ph idx="1"/>
          </p:nvPr>
        </p:nvSpPr>
        <p:spPr>
          <a:xfrm>
            <a:off x="323850" y="2120900"/>
            <a:ext cx="8351838" cy="4621213"/>
          </a:xfrm>
        </p:spPr>
        <p:txBody>
          <a:bodyPr/>
          <a:lstStyle/>
          <a:p>
            <a:pPr eaLnBrk="1" hangingPunct="1"/>
            <a:r>
              <a:rPr lang="ru-RU" altLang="ru-RU" sz="2400" smtClean="0"/>
              <a:t>регулярный мониторинг дебиторов по видам про­дукции, объему задолженности, срокам погашения и др.; </a:t>
            </a:r>
          </a:p>
          <a:p>
            <a:pPr eaLnBrk="1" hangingPunct="1"/>
            <a:r>
              <a:rPr lang="ru-RU" altLang="ru-RU" sz="2400" smtClean="0"/>
              <a:t>минимизацию временных интервалов между моментами за­вершения работ, отгрузки продукции, предъявления платеж­ных документов; </a:t>
            </a:r>
          </a:p>
          <a:p>
            <a:pPr eaLnBrk="1" hangingPunct="1"/>
            <a:r>
              <a:rPr lang="ru-RU" altLang="ru-RU" sz="2400" smtClean="0"/>
              <a:t>направление платежных документов по надлежащим адресам; </a:t>
            </a:r>
          </a:p>
          <a:p>
            <a:pPr eaLnBrk="1" hangingPunct="1"/>
            <a:r>
              <a:rPr lang="ru-RU" altLang="ru-RU" sz="2400" smtClean="0"/>
              <a:t>аккуратное рассмотрение запросов клиентов об условиях оплаты; </a:t>
            </a:r>
          </a:p>
          <a:p>
            <a:pPr eaLnBrk="1" hangingPunct="1"/>
            <a:r>
              <a:rPr lang="ru-RU" altLang="ru-RU" sz="2400" smtClean="0"/>
              <a:t>четкую процедуру оплаты счетов и получения платежей.</a:t>
            </a:r>
          </a:p>
          <a:p>
            <a:pPr eaLnBrk="1" hangingPunct="1"/>
            <a:endParaRPr lang="ru-RU" altLang="ru-RU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14416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dirty="0"/>
              <a:t>Система эффективного управления денежными сред­ствами подразумевает выделение </a:t>
            </a:r>
            <a:r>
              <a:rPr lang="ru-RU" sz="2400" i="1" dirty="0"/>
              <a:t>четырех </a:t>
            </a:r>
            <a:r>
              <a:rPr lang="ru-RU" sz="2400" dirty="0"/>
              <a:t>крупных блоков про­цедур: </a:t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288" y="1830388"/>
            <a:ext cx="7772400" cy="2606675"/>
          </a:xfrm>
        </p:spPr>
        <p:txBody>
          <a:bodyPr rtlCol="0">
            <a:normAutofit/>
          </a:bodyPr>
          <a:lstStyle/>
          <a:p>
            <a:pPr marL="182880" indent="-182880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defRPr/>
            </a:pPr>
            <a:r>
              <a:rPr lang="ru-RU" sz="2400" dirty="0"/>
              <a:t>расчет финансового цикла; </a:t>
            </a:r>
          </a:p>
          <a:p>
            <a:pPr marL="182880" indent="-182880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defRPr/>
            </a:pPr>
            <a:r>
              <a:rPr lang="ru-RU" sz="2400" dirty="0"/>
              <a:t>анализ движения де­нежных средств, </a:t>
            </a:r>
          </a:p>
          <a:p>
            <a:pPr marL="182880" indent="-182880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defRPr/>
            </a:pPr>
            <a:r>
              <a:rPr lang="ru-RU" sz="2400" dirty="0"/>
              <a:t>прогнозирование денежных потоков, </a:t>
            </a:r>
          </a:p>
          <a:p>
            <a:pPr marL="182880" indent="-182880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defRPr/>
            </a:pPr>
            <a:r>
              <a:rPr lang="ru-RU" sz="2400" dirty="0"/>
              <a:t>определение оптимального уровня денежных средств.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None/>
              <a:defRPr/>
            </a:pP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i="1" dirty="0"/>
              <a:t>Расчет финансового цикла.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None/>
              <a:defRPr/>
            </a:pPr>
            <a:r>
              <a:rPr lang="en-US" sz="4000" b="1" dirty="0"/>
              <a:t>D</a:t>
            </a:r>
            <a:r>
              <a:rPr lang="en-US" sz="4000" b="1" baseline="-25000" dirty="0"/>
              <a:t>oc</a:t>
            </a:r>
            <a:r>
              <a:rPr lang="ru-RU" sz="4000" b="1" dirty="0"/>
              <a:t>=</a:t>
            </a:r>
            <a:r>
              <a:rPr lang="en-US" sz="4000" b="1" dirty="0" err="1"/>
              <a:t>Inv</a:t>
            </a:r>
            <a:r>
              <a:rPr lang="en-US" sz="4000" b="1" baseline="-25000" dirty="0" err="1"/>
              <a:t>d</a:t>
            </a:r>
            <a:r>
              <a:rPr lang="ru-RU" sz="4000" b="1" baseline="-25000" dirty="0"/>
              <a:t>  </a:t>
            </a:r>
            <a:r>
              <a:rPr lang="ru-RU" sz="4000" b="1" dirty="0"/>
              <a:t>+ </a:t>
            </a:r>
            <a:r>
              <a:rPr lang="en-US" sz="4000" b="1" dirty="0" err="1"/>
              <a:t>AR</a:t>
            </a:r>
            <a:r>
              <a:rPr lang="en-US" sz="4000" b="1" baseline="-25000" dirty="0" err="1"/>
              <a:t>d</a:t>
            </a:r>
            <a:r>
              <a:rPr lang="en-US" sz="4000" b="1" baseline="-25000" dirty="0"/>
              <a:t> </a:t>
            </a:r>
            <a:r>
              <a:rPr lang="ru-RU" sz="4000" b="1" dirty="0"/>
              <a:t>- </a:t>
            </a:r>
            <a:r>
              <a:rPr lang="en-US" sz="4000" b="1" dirty="0" err="1"/>
              <a:t>AP</a:t>
            </a:r>
            <a:r>
              <a:rPr lang="en-US" sz="4000" b="1" baseline="-25000" dirty="0" err="1"/>
              <a:t>d</a:t>
            </a:r>
            <a:r>
              <a:rPr lang="ru-RU" sz="4000" b="1" dirty="0"/>
              <a:t>,</a:t>
            </a:r>
            <a:endParaRPr lang="ru-RU" sz="4000" dirty="0"/>
          </a:p>
          <a:p>
            <a:pPr marL="0" indent="0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None/>
              <a:defRPr/>
            </a:pPr>
            <a:endParaRPr lang="ru-RU" dirty="0"/>
          </a:p>
          <a:p>
            <a:pPr marL="182880" indent="-182880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defRPr/>
            </a:pPr>
            <a:r>
              <a:rPr lang="en-US" dirty="0"/>
              <a:t>D</a:t>
            </a:r>
            <a:r>
              <a:rPr lang="en-US" baseline="-25000" dirty="0"/>
              <a:t>oc</a:t>
            </a:r>
            <a:r>
              <a:rPr lang="ru-RU" baseline="-25000" dirty="0"/>
              <a:t> </a:t>
            </a:r>
            <a:r>
              <a:rPr lang="ru-RU" dirty="0"/>
              <a:t>— продолжительность операционного цикла</a:t>
            </a:r>
          </a:p>
          <a:p>
            <a:pPr marL="182880" indent="-182880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defRPr/>
            </a:pPr>
            <a:r>
              <a:rPr lang="en-US" dirty="0" err="1"/>
              <a:t>Inv</a:t>
            </a:r>
            <a:r>
              <a:rPr lang="en-US" baseline="-25000" dirty="0" err="1"/>
              <a:t>d</a:t>
            </a:r>
            <a:r>
              <a:rPr lang="ru-RU" dirty="0"/>
              <a:t> — оборачиваемость средств, «омертвленных» в производственных за­пасах (в днях);</a:t>
            </a:r>
          </a:p>
          <a:p>
            <a:pPr marL="182880" indent="-182880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defRPr/>
            </a:pPr>
            <a:r>
              <a:rPr lang="en-US" dirty="0" err="1"/>
              <a:t>AR</a:t>
            </a:r>
            <a:r>
              <a:rPr lang="en-US" baseline="-25000" dirty="0" err="1"/>
              <a:t>d</a:t>
            </a:r>
            <a:r>
              <a:rPr lang="ru-RU" dirty="0"/>
              <a:t> - оборачиваемость средств, «омертвленных» в дебиторской задолжен­ности (в днях);</a:t>
            </a:r>
          </a:p>
          <a:p>
            <a:pPr marL="182880" indent="-182880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defRPr/>
            </a:pPr>
            <a:r>
              <a:rPr lang="en-US" dirty="0" err="1"/>
              <a:t>AP</a:t>
            </a:r>
            <a:r>
              <a:rPr lang="en-US" baseline="-25000" dirty="0" err="1"/>
              <a:t>d</a:t>
            </a:r>
            <a:r>
              <a:rPr lang="ru-RU" dirty="0"/>
              <a:t> — оборачиваемость кредиторской задолженности (в днях).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Основные </a:t>
            </a:r>
            <a:r>
              <a:rPr lang="ru-RU" dirty="0" err="1"/>
              <a:t>блокИ</a:t>
            </a:r>
            <a:r>
              <a:rPr lang="ru-RU" dirty="0"/>
              <a:t> управления денежными потоками:</a:t>
            </a:r>
          </a:p>
        </p:txBody>
      </p:sp>
      <p:sp>
        <p:nvSpPr>
          <p:cNvPr id="45059" name="Объект 2"/>
          <p:cNvSpPr>
            <a:spLocks noGrp="1" noChangeArrowheads="1"/>
          </p:cNvSpPr>
          <p:nvPr>
            <p:ph idx="1"/>
          </p:nvPr>
        </p:nvSpPr>
        <p:spPr>
          <a:xfrm>
            <a:off x="685800" y="2997200"/>
            <a:ext cx="7772400" cy="3175000"/>
          </a:xfrm>
        </p:spPr>
        <p:txBody>
          <a:bodyPr/>
          <a:lstStyle/>
          <a:p>
            <a:pPr eaLnBrk="1" hangingPunct="1"/>
            <a:r>
              <a:rPr lang="ru-RU" altLang="ru-RU" sz="3200" i="1" smtClean="0"/>
              <a:t>Анализ движения денежных средств</a:t>
            </a:r>
          </a:p>
          <a:p>
            <a:pPr eaLnBrk="1" hangingPunct="1"/>
            <a:r>
              <a:rPr lang="ru-RU" altLang="ru-RU" sz="3200" i="1" smtClean="0"/>
              <a:t>Прогнозирование денежных потоков.</a:t>
            </a:r>
          </a:p>
          <a:p>
            <a:pPr eaLnBrk="1" hangingPunct="1"/>
            <a:r>
              <a:rPr lang="ru-RU" altLang="ru-RU" sz="3200" i="1" smtClean="0"/>
              <a:t>Определение оптимального уровня денежных средств.</a:t>
            </a:r>
            <a:endParaRPr lang="ru-RU" altLang="ru-RU" sz="3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title"/>
          </p:nvPr>
        </p:nvSpPr>
        <p:spPr>
          <a:xfrm>
            <a:off x="1257300" y="609600"/>
            <a:ext cx="7772400" cy="54117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4000"/>
              <a:t>Основные активы труднореализуемы в том смысле, что может понадобиться значительное время и даже дополнительные затраты для реализации этих активов в случае необходимости.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908720"/>
            <a:ext cx="8460432" cy="144871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3200" dirty="0"/>
              <a:t>Оборотные</a:t>
            </a:r>
            <a:r>
              <a:rPr lang="ru-RU" altLang="ru-RU" sz="3200" b="1" dirty="0"/>
              <a:t> </a:t>
            </a:r>
            <a:r>
              <a:rPr lang="ru-RU" altLang="ru-RU" sz="3200" dirty="0"/>
              <a:t>активы делятся, в зависимости от способности более или менее легко обращаться в деньги, на</a:t>
            </a:r>
            <a:r>
              <a:rPr lang="ru-RU" altLang="ru-RU" sz="4000" dirty="0"/>
              <a:t>: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2636838"/>
            <a:ext cx="8345487" cy="3459162"/>
          </a:xfrm>
        </p:spPr>
        <p:txBody>
          <a:bodyPr/>
          <a:lstStyle/>
          <a:p>
            <a:pPr eaLnBrk="1" hangingPunct="1"/>
            <a:r>
              <a:rPr lang="ru-RU" altLang="ru-RU" sz="2800" i="1" smtClean="0"/>
              <a:t>медленнореализуемые</a:t>
            </a:r>
            <a:r>
              <a:rPr lang="ru-RU" altLang="ru-RU" sz="2800" smtClean="0"/>
              <a:t> (запасы готовой продукции, сырья и материалов), </a:t>
            </a:r>
          </a:p>
          <a:p>
            <a:pPr eaLnBrk="1" hangingPunct="1"/>
            <a:r>
              <a:rPr lang="ru-RU" altLang="ru-RU" sz="2800" i="1" smtClean="0"/>
              <a:t>быстрореализуемые</a:t>
            </a:r>
            <a:r>
              <a:rPr lang="ru-RU" altLang="ru-RU" sz="2800" smtClean="0"/>
              <a:t> (дебиторская задолженность, средства на депозитах), </a:t>
            </a:r>
          </a:p>
          <a:p>
            <a:pPr eaLnBrk="1" hangingPunct="1"/>
            <a:r>
              <a:rPr lang="ru-RU" altLang="ru-RU" sz="2800" i="1" smtClean="0"/>
              <a:t>наиболее ликвидные</a:t>
            </a:r>
            <a:r>
              <a:rPr lang="ru-RU" altLang="ru-RU" sz="2800" smtClean="0"/>
              <a:t> (денежные средства и краткосрочные рыночные ценные бумаги).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Grp="1" noChangeArrowheads="1"/>
          </p:cNvSpPr>
          <p:nvPr>
            <p:ph type="title"/>
          </p:nvPr>
        </p:nvSpPr>
        <p:spPr>
          <a:xfrm>
            <a:off x="1371600" y="1000125"/>
            <a:ext cx="7772400" cy="562768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3600" dirty="0"/>
              <a:t>Основные активы и та часть оборотных активов, которая находится на протяжении достаточно представительного периода (года) на неизменном уровне, не завися от сезонных и иных колебаний, в сумме составляют </a:t>
            </a:r>
            <a:r>
              <a:rPr lang="ru-RU" altLang="ru-RU" sz="3600" i="1" dirty="0"/>
              <a:t>стабильные активы.</a:t>
            </a:r>
            <a:r>
              <a:rPr lang="ru-RU" altLang="ru-RU" sz="3600" dirty="0"/>
              <a:t> Остальные же активы могут быть названы </a:t>
            </a:r>
            <a:r>
              <a:rPr lang="ru-RU" altLang="ru-RU" sz="3600" i="1" dirty="0"/>
              <a:t>нестабильными.</a:t>
            </a:r>
            <a:r>
              <a:rPr lang="ru-RU" altLang="ru-RU" sz="40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Grp="1" noChangeArrowheads="1"/>
          </p:cNvSpPr>
          <p:nvPr>
            <p:ph type="title"/>
          </p:nvPr>
        </p:nvSpPr>
        <p:spPr>
          <a:xfrm>
            <a:off x="611560" y="609600"/>
            <a:ext cx="8418140" cy="6248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3200" dirty="0"/>
              <a:t>Пассивы подразделяются на</a:t>
            </a:r>
            <a:r>
              <a:rPr lang="ru-RU" altLang="ru-RU" sz="3200" b="1" dirty="0"/>
              <a:t> </a:t>
            </a:r>
            <a:r>
              <a:rPr lang="ru-RU" altLang="ru-RU" sz="3200" dirty="0"/>
              <a:t>собственные и заемные. Собственные средства и долгосрочные кредиты и займы объединяются в </a:t>
            </a:r>
            <a:r>
              <a:rPr lang="ru-RU" altLang="ru-RU" sz="3200" i="1" dirty="0"/>
              <a:t>постоянные пассивы;</a:t>
            </a:r>
            <a:r>
              <a:rPr lang="ru-RU" altLang="ru-RU" sz="3200" dirty="0"/>
              <a:t> краткосрочные кредиты и займы, кредиторская задолженность и та часть долгосрочных кредитов и займов, срок погашения которой наступает в данном периоде, составляют в сумме </a:t>
            </a:r>
            <a:r>
              <a:rPr lang="ru-RU" altLang="ru-RU" sz="3200" i="1" dirty="0"/>
              <a:t>краткосрочные (текущие) пассивы.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04580"/>
            <a:ext cx="7772400" cy="1357313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2800" dirty="0"/>
              <a:t>Задачи комплексного оперативного управления текущими активами и текущими пассивами предприятия сводятся: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2205038"/>
            <a:ext cx="8280400" cy="4114800"/>
          </a:xfrm>
        </p:spPr>
        <p:txBody>
          <a:bodyPr rtlCol="0">
            <a:normAutofit lnSpcReduction="10000"/>
          </a:bodyPr>
          <a:lstStyle/>
          <a:p>
            <a:pPr marL="182880" indent="-182880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None/>
              <a:defRPr/>
            </a:pPr>
            <a:r>
              <a:rPr lang="ru-RU" altLang="ru-RU" sz="2800" dirty="0"/>
              <a:t>1) к превращению текущих финансовых потребностей (ТФП) предприятия в отрицательную величину;</a:t>
            </a:r>
          </a:p>
          <a:p>
            <a:pPr marL="182880" indent="-182880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None/>
              <a:defRPr/>
            </a:pPr>
            <a:r>
              <a:rPr lang="ru-RU" altLang="ru-RU" sz="2800" dirty="0"/>
              <a:t>2) к ускорению оборачиваемости оборотных средств предприятия;</a:t>
            </a:r>
          </a:p>
          <a:p>
            <a:pPr marL="182880" indent="-182880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None/>
              <a:defRPr/>
            </a:pPr>
            <a:r>
              <a:rPr lang="ru-RU" altLang="ru-RU" sz="2800" dirty="0"/>
              <a:t>3) к выбору наиболее подходящего для предприятия типа политики комплексного оперативного управления текущими активами и текущими пассивами, или, управления «работающим капиталом».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257300" y="1000125"/>
            <a:ext cx="7429500" cy="55721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3200" b="1" i="1" dirty="0">
                <a:cs typeface="Times New Roman" panose="02020603050405020304" pitchFamily="18" charset="0"/>
              </a:rPr>
              <a:t>Разница между текущими активами и текущими пассивами</a:t>
            </a:r>
            <a:r>
              <a:rPr lang="ru-RU" altLang="ru-RU" sz="3200" i="1" dirty="0">
                <a:cs typeface="Times New Roman" panose="02020603050405020304" pitchFamily="18" charset="0"/>
              </a:rPr>
              <a:t> </a:t>
            </a:r>
            <a:r>
              <a:rPr lang="ru-RU" altLang="ru-RU" sz="3200" dirty="0">
                <a:cs typeface="Times New Roman" panose="02020603050405020304" pitchFamily="18" charset="0"/>
              </a:rPr>
              <a:t>представляет собой</a:t>
            </a:r>
            <a:r>
              <a:rPr lang="ru-RU" altLang="ru-RU" sz="3200" b="1" dirty="0">
                <a:cs typeface="Times New Roman" panose="02020603050405020304" pitchFamily="18" charset="0"/>
              </a:rPr>
              <a:t> ЧИСТЫЙ ОБОРОТНЫЙ КАПИТАЛ ПРЕДПРИЯТИЯ.</a:t>
            </a:r>
            <a:r>
              <a:rPr lang="ru-RU" altLang="ru-RU" sz="3200" dirty="0">
                <a:cs typeface="Times New Roman" panose="02020603050405020304" pitchFamily="18" charset="0"/>
              </a:rPr>
              <a:t> </a:t>
            </a:r>
            <a:endParaRPr lang="ru-RU" alt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Дерево">
  <a:themeElements>
    <a:clrScheme name="Дерево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Дерево">
      <a:majorFont>
        <a:latin typeface="Rockwell Condensed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Дерево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TM03090434[[fn=Дерево]]</Template>
  <TotalTime>106</TotalTime>
  <Words>1362</Words>
  <Application>Microsoft Office PowerPoint</Application>
  <PresentationFormat>Экран (4:3)</PresentationFormat>
  <Paragraphs>104</Paragraphs>
  <Slides>39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39</vt:i4>
      </vt:variant>
    </vt:vector>
  </HeadingPairs>
  <TitlesOfParts>
    <vt:vector size="47" baseType="lpstr">
      <vt:lpstr>Rockwell</vt:lpstr>
      <vt:lpstr>Arial</vt:lpstr>
      <vt:lpstr>Rockwell Condensed</vt:lpstr>
      <vt:lpstr>Wingdings</vt:lpstr>
      <vt:lpstr>Calibri</vt:lpstr>
      <vt:lpstr>Cambria</vt:lpstr>
      <vt:lpstr>Times New Roman</vt:lpstr>
      <vt:lpstr>Дерево</vt:lpstr>
      <vt:lpstr>Комплексное оперативное управление оборотными активами и краткосрочными обязательствами организации</vt:lpstr>
      <vt:lpstr>1. Чистый оборотный капитал и текущие финансовые потребности организации  </vt:lpstr>
      <vt:lpstr>Активы предприятия делятся на:</vt:lpstr>
      <vt:lpstr>Основные активы труднореализуемы в том смысле, что может понадобиться значительное время и даже дополнительные затраты для реализации этих активов в случае необходимости. </vt:lpstr>
      <vt:lpstr>Оборотные активы делятся, в зависимости от способности более или менее легко обращаться в деньги, на:</vt:lpstr>
      <vt:lpstr>Основные активы и та часть оборотных активов, которая находится на протяжении достаточно представительного периода (года) на неизменном уровне, не завися от сезонных и иных колебаний, в сумме составляют стабильные активы. Остальные же активы могут быть названы нестабильными. </vt:lpstr>
      <vt:lpstr>Пассивы подразделяются на собственные и заемные. Собственные средства и долгосрочные кредиты и займы объединяются в постоянные пассивы; краткосрочные кредиты и займы, кредиторская задолженность и та часть долгосрочных кредитов и займов, срок погашения которой наступает в данном периоде, составляют в сумме краткосрочные (текущие) пассивы.</vt:lpstr>
      <vt:lpstr>Задачи комплексного оперативного управления текущими активами и текущими пассивами предприятия сводятся:</vt:lpstr>
      <vt:lpstr>Разница между текущими активами и текущими пассивами представляет собой ЧИСТЫЙ ОБОРОТНЫЙ КАПИТАЛ ПРЕДПРИЯТИЯ. </vt:lpstr>
      <vt:lpstr>ТЕКУЩИЕ ФИНАНСОВЫЕ ПОТРЕБНОСТИ (ТФП) - это: </vt:lpstr>
      <vt:lpstr>Для финансового состояния предприятия БЛАГОПРИЯТНО:</vt:lpstr>
      <vt:lpstr>Для финансового состояния предприятия НЕБЛАГОПРИЯТНО:</vt:lpstr>
      <vt:lpstr>На ТФП оказывают влияние:</vt:lpstr>
      <vt:lpstr>2. Ускорение оборачиваемости оборотных средств —  способ снижения текущих финансовых потребностей</vt:lpstr>
      <vt:lpstr>Ускорение оборачиваемости оборотных средств может быть за счет: </vt:lpstr>
      <vt:lpstr>Определение скидок покупателям за сокращение сроков расчета (спонтанное финансирование) — основная задача комплексного управления текущими активами.</vt:lpstr>
      <vt:lpstr>Эффективность управления текущими активами и текущими пассивами можно также повысить, разумно используя учет векселей и факторинг с целью превращения ТФП в отрицательную величину и ускорения оборачиваемости оборотных средств.</vt:lpstr>
      <vt:lpstr>Факторинг можно определить как деятельность специализированного учреждения (факторинговой компании или факторингового отдела банка) по взысканию денежных средств с должников своего клиента (промышленной или торговой компании) и управлению его долговыми требованиями. </vt:lpstr>
      <vt:lpstr>В факторинговых операциях участвуют три стороны:</vt:lpstr>
      <vt:lpstr>Стоимость факторинговых услуг складывается из двух элементов:  1) комиссии (платы за обслуживание в процентах от суммы счета-фактуры) и 2) процентов, взимаемых при досрочной оплате представленных документов. </vt:lpstr>
      <vt:lpstr>3. Выбор политики комплексного оперативного управления текущими активами и текущими пассивами </vt:lpstr>
      <vt:lpstr>Суть этой политики состоит в определении достаточного уровня и рациональной структуры текущих активов, учитывая, что предприятия различных сфер и масштабов деятельности испытывают неодинаковые потребности в текущих активах для поддержания заданного объема реализации, и в определении величины и структуры источников финансирования текущих активов. </vt:lpstr>
      <vt:lpstr>Если предприятие не ставит никаких ограничений в наращивании текущих активов, держит значительные денежные средства, имеет значительные запасы сырья и готовой продукции и, стимулируя покупателей, раздувает дебиторскую задолженность — удельный вес текущих активов в общей сумме всех активов высок, а период оборачиваемости оборотных средств длителен, — это признаки агрессивной политики управления текущими активами. </vt:lpstr>
      <vt:lpstr>Если предприятие всячески сдерживает рост текущих активов, стараясь минимизировать их — удельный вес текущих активов в общей сумме всех активов низок, а период оборачиваемости оборотных средств краток — это признаки консервативной политики управления текущими активами. </vt:lpstr>
      <vt:lpstr>Если предприятие придерживается «центристской позиции» — это умеренная политика управления текущими активами. Экономическая рентабельность активов, риск технической неплатежеспособности и период оборачиваемости оборотных средств находятся на средних уровнях.</vt:lpstr>
      <vt:lpstr>Каждому из перечисленных типов политики управления текущими активами должна быть под стать соответствующая политика финансирования, т. е. политика управления текущими пассивами.</vt:lpstr>
      <vt:lpstr>Признаком агрессивной политики управления текущими пассивами служит абсолютное преобладание краткосрочного кредита в общей сумме всех пассивов. </vt:lpstr>
      <vt:lpstr>Признаком консервативной политики управления текущими пассивами служит отсутствие или очень низкий удельный вес краткосрочного кредита в общей сумме всех пассивов предприятия. </vt:lpstr>
      <vt:lpstr>Признаком умеренной политики управления текущими пассивами служит нейтральный (средний) уровень краткосрочного кредита в общей сумме всех пассивов предприятия.</vt:lpstr>
      <vt:lpstr>Матрица выбора политики комплексного оперативного управления текущими активами и текущими пассивами</vt:lpstr>
      <vt:lpstr>4. Анализ и управление дебиторской задолженностью</vt:lpstr>
      <vt:lpstr>дебиторс­кая задолженность классифицируется по следующим видам:</vt:lpstr>
      <vt:lpstr>Политика управления дебиторской задолженностью представляет собой часть общей политики управления оборотными активами и маркетинговой политики предпри­ятия, направленной на расширение объема реализации продукции и заключающейся в оптимизации общего раз­мера этой задолженности и обеспечении своевременной ее инкассации.</vt:lpstr>
      <vt:lpstr>С позиции возмещения стоимости поставленной продукции продажа может быть выполнена одним из трех способов:</vt:lpstr>
      <vt:lpstr>Вырабатывая политику кредитования покупателей своей продукции, предприятие должно определиться по следующим ключевым вопросам:</vt:lpstr>
      <vt:lpstr>Эффективная система установления взаимоотношений с покупателями подразумевает: </vt:lpstr>
      <vt:lpstr>Система эффективного управления денежными сред­ствами подразумевает выделение четырех крупных блоков про­цедур:  </vt:lpstr>
      <vt:lpstr>Расчет финансового цикла. </vt:lpstr>
      <vt:lpstr>Основные блокИ управления денежными потоками: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Комплексное оперативное управление оборотными активами и краткосрочными обязательствами предприятия</dc:title>
  <dc:creator>User</dc:creator>
  <cp:lastModifiedBy>Пользователь Windows</cp:lastModifiedBy>
  <cp:revision>61</cp:revision>
  <cp:lastPrinted>1601-01-01T00:00:00Z</cp:lastPrinted>
  <dcterms:created xsi:type="dcterms:W3CDTF">2002-11-25T18:26:40Z</dcterms:created>
  <dcterms:modified xsi:type="dcterms:W3CDTF">2020-09-23T07:07:04Z</dcterms:modified>
</cp:coreProperties>
</file>